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309" r:id="rId2"/>
    <p:sldId id="2224" r:id="rId3"/>
    <p:sldId id="2313" r:id="rId4"/>
    <p:sldId id="2306" r:id="rId5"/>
    <p:sldId id="2310" r:id="rId6"/>
    <p:sldId id="2311" r:id="rId7"/>
    <p:sldId id="2312" r:id="rId8"/>
    <p:sldId id="2225" r:id="rId9"/>
    <p:sldId id="2291" r:id="rId10"/>
    <p:sldId id="2307" r:id="rId11"/>
    <p:sldId id="2322" r:id="rId12"/>
    <p:sldId id="2324" r:id="rId13"/>
    <p:sldId id="2323" r:id="rId14"/>
    <p:sldId id="2325" r:id="rId15"/>
    <p:sldId id="2315" r:id="rId16"/>
    <p:sldId id="2314" r:id="rId17"/>
    <p:sldId id="2317" r:id="rId18"/>
    <p:sldId id="2318" r:id="rId19"/>
    <p:sldId id="2319" r:id="rId20"/>
    <p:sldId id="2320" r:id="rId21"/>
    <p:sldId id="2321" r:id="rId22"/>
    <p:sldId id="2273" r:id="rId23"/>
  </p:sldIdLst>
  <p:sldSz cx="24377650" cy="13716000"/>
  <p:notesSz cx="6858000" cy="9144000"/>
  <p:embeddedFontLst>
    <p:embeddedFont>
      <p:font typeface="나눔스퀘어 ExtraBold" panose="020B0600000101010101" pitchFamily="50" charset="-127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스퀘어" panose="020B0600000101010101" pitchFamily="50" charset="-127"/>
      <p:regular r:id="rId28"/>
    </p:embeddedFont>
    <p:embeddedFont>
      <p:font typeface="210 맨발의청춘 B" panose="02020603020101020101" pitchFamily="18" charset="-127"/>
      <p:regular r:id="rId29"/>
    </p:embeddedFont>
    <p:embeddedFont>
      <p:font typeface="Lato" panose="020F0502020204030203" pitchFamily="34" charset="0"/>
      <p:regular r:id="rId30"/>
    </p:embeddedFont>
    <p:embeddedFont>
      <p:font typeface="맑은 고딕 Semilight" panose="020B0502040204020203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스퀘어 Bold" panose="020B0600000101010101" pitchFamily="50" charset="-127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4" autoAdjust="0"/>
    <p:restoredTop sz="93750" autoAdjust="0"/>
  </p:normalViewPr>
  <p:slideViewPr>
    <p:cSldViewPr snapToGrid="0" snapToObjects="1">
      <p:cViewPr varScale="1">
        <p:scale>
          <a:sx n="59" d="100"/>
          <a:sy n="59" d="100"/>
        </p:scale>
        <p:origin x="606" y="8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67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94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9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9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2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1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63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1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7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25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01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3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876370" y="0"/>
            <a:ext cx="1550127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8"/>
          <p:cNvSpPr>
            <a:spLocks noGrp="1"/>
          </p:cNvSpPr>
          <p:nvPr>
            <p:ph type="pic" sz="quarter" idx="46"/>
          </p:nvPr>
        </p:nvSpPr>
        <p:spPr>
          <a:xfrm>
            <a:off x="2899314" y="1674798"/>
            <a:ext cx="3058805" cy="3548216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06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2" r:id="rId6"/>
    <p:sldLayoutId id="2147484119" r:id="rId7"/>
    <p:sldLayoutId id="2147484123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ONKEYSTATION\Desktop\samuel-zeller-379406-unsplash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42" y="0"/>
            <a:ext cx="24546091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45844" y="7017290"/>
            <a:ext cx="16335241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ko-KR" altLang="en-US" sz="16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160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8673232" y="9338689"/>
            <a:ext cx="7080464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ko-KR" altLang="en-US" sz="4000" spc="1800" dirty="0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터벅터벅</a:t>
            </a:r>
            <a:endParaRPr lang="en-US" altLang="ko-KR" sz="4000" spc="1800" dirty="0" smtClean="0">
              <a:solidFill>
                <a:schemeClr val="tx1">
                  <a:lumMod val="75000"/>
                </a:schemeClr>
              </a:solidFill>
              <a:ea typeface="나눔스퀘어" panose="020B0600000101010101" pitchFamily="50" charset="-127"/>
              <a:cs typeface="Montserrat Light" charset="0"/>
              <a:sym typeface="Bebas Neue" charset="0"/>
            </a:endParaRPr>
          </a:p>
          <a:p>
            <a:pPr algn="ctr" defTabSz="4572000">
              <a:lnSpc>
                <a:spcPts val="7400"/>
              </a:lnSpc>
            </a:pPr>
            <a:r>
              <a:rPr lang="en-US" altLang="ko-KR" sz="4000" spc="1800" dirty="0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-</a:t>
            </a:r>
          </a:p>
          <a:p>
            <a:pPr algn="ctr" defTabSz="4572000">
              <a:lnSpc>
                <a:spcPts val="7400"/>
              </a:lnSpc>
            </a:pPr>
            <a:r>
              <a:rPr lang="ko-KR" altLang="en-US" sz="4000" spc="1800" dirty="0" err="1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조은빈</a:t>
            </a:r>
            <a:r>
              <a:rPr lang="ko-KR" altLang="en-US" sz="4000" spc="1800" dirty="0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 </a:t>
            </a:r>
            <a:r>
              <a:rPr lang="ko-KR" altLang="en-US" sz="4000" spc="1800" dirty="0" err="1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김효린</a:t>
            </a:r>
            <a:r>
              <a:rPr lang="ko-KR" altLang="en-US" sz="4000" spc="1800" dirty="0" smtClean="0">
                <a:solidFill>
                  <a:schemeClr val="tx1">
                    <a:lumMod val="75000"/>
                  </a:schemeClr>
                </a:solidFill>
                <a:ea typeface="나눔스퀘어" panose="020B0600000101010101" pitchFamily="50" charset="-127"/>
                <a:cs typeface="Montserrat Light" charset="0"/>
                <a:sym typeface="Bebas Neue" charset="0"/>
              </a:rPr>
              <a:t> 오경택</a:t>
            </a:r>
            <a:endParaRPr lang="en-US" altLang="ko-KR" sz="4000" spc="1800" dirty="0" smtClean="0">
              <a:solidFill>
                <a:schemeClr val="tx1">
                  <a:lumMod val="75000"/>
                </a:schemeClr>
              </a:solidFill>
              <a:ea typeface="나눔스퀘어" panose="020B0600000101010101" pitchFamily="50" charset="-127"/>
              <a:cs typeface="Montserrat Light" charset="0"/>
              <a:sym typeface="Bebas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55899" y="4180321"/>
            <a:ext cx="1697408" cy="1877437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8800" b="1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</a:t>
            </a:r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ko-KR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2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738174" y="7869569"/>
            <a:ext cx="308289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블루투스</a:t>
            </a:r>
            <a:r>
              <a:rPr lang="ko-KR" altLang="en-US" sz="40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 모듈</a:t>
            </a:r>
            <a:endParaRPr lang="en-US" sz="4000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55999" y="7869624"/>
            <a:ext cx="214994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터치 센서</a:t>
            </a:r>
            <a:endParaRPr lang="en-US" sz="4000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31187" y="7869624"/>
            <a:ext cx="214994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푸쉬</a:t>
            </a:r>
            <a:r>
              <a:rPr lang="ko-KR" altLang="en-US" sz="40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 버튼</a:t>
            </a:r>
            <a:endParaRPr lang="en-US" sz="4000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6513315" y="8784905"/>
            <a:ext cx="4985691" cy="11567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5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버튼 </a:t>
            </a:r>
            <a:r>
              <a:rPr lang="ko-KR" altLang="en-US" sz="32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푸쉬를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통한</a:t>
            </a:r>
            <a:endParaRPr lang="en-US" altLang="ko-KR" sz="3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바퀴 속도 조절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18028018" y="8737200"/>
            <a:ext cx="4503208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위치 정보를 보호자의 휴대폰으로 전송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79368" y="8737200"/>
            <a:ext cx="4503210" cy="120449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사용자가 손잡이를 잡으면 바퀴</a:t>
            </a:r>
            <a:r>
              <a:rPr lang="en-US" altLang="ko-KR" sz="3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동작</a:t>
            </a:r>
            <a:endParaRPr lang="en-US" altLang="ko-KR" sz="3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16481" r="9380" b="22063"/>
          <a:stretch/>
        </p:blipFill>
        <p:spPr>
          <a:xfrm>
            <a:off x="1659651" y="4241224"/>
            <a:ext cx="4718847" cy="33939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7" t="20372" r="13719" b="16984"/>
          <a:stretch/>
        </p:blipFill>
        <p:spPr>
          <a:xfrm>
            <a:off x="7703424" y="4552399"/>
            <a:ext cx="3135804" cy="2771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57" y="4246336"/>
            <a:ext cx="3383772" cy="33837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541206" y="7869624"/>
            <a:ext cx="218040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GPS </a:t>
            </a:r>
            <a:r>
              <a:rPr lang="ko-KR" altLang="en-US" sz="40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모듈</a:t>
            </a:r>
            <a:endParaRPr lang="en-US" sz="4000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12387349" y="8733588"/>
            <a:ext cx="4729351" cy="7120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사용자의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위도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,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경도 측정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0" b="17080"/>
          <a:stretch/>
        </p:blipFill>
        <p:spPr>
          <a:xfrm>
            <a:off x="18005044" y="4552399"/>
            <a:ext cx="4332442" cy="2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4" name="KakaoTalk_Video_20190929_2130_06_8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8277" y="2685713"/>
            <a:ext cx="17496692" cy="98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300113" y="1150575"/>
            <a:ext cx="380905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0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97427" y="723273"/>
            <a:ext cx="3211136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3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0825" y="0"/>
            <a:ext cx="13716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300113" y="1150575"/>
            <a:ext cx="380905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0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97427" y="723273"/>
            <a:ext cx="3211136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3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KakaoTalk_Video_20190929_2130_00_0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224588" y="2989341"/>
            <a:ext cx="13722392" cy="77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300113" y="1150575"/>
            <a:ext cx="380905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0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97427" y="723273"/>
            <a:ext cx="3211136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3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3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KakaoTalk_Video_20190929_2155_43_5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469537" y="3042018"/>
            <a:ext cx="13934398" cy="78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8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68"/>
          <a:stretch/>
        </p:blipFill>
        <p:spPr>
          <a:xfrm>
            <a:off x="685473" y="3434394"/>
            <a:ext cx="10387480" cy="823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1"/>
          <a:stretch/>
        </p:blipFill>
        <p:spPr>
          <a:xfrm>
            <a:off x="12202996" y="3434394"/>
            <a:ext cx="10291732" cy="87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03" y="4441371"/>
            <a:ext cx="20955467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0" y="2580716"/>
            <a:ext cx="17610725" cy="98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23" y="2788422"/>
            <a:ext cx="17254362" cy="91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0128592" y="1147209"/>
            <a:ext cx="4152099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ARDUINO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51" y="2590431"/>
            <a:ext cx="17033966" cy="105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1470872" y="6229752"/>
            <a:ext cx="5933538" cy="376891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i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노인들의 보행 보조기에</a:t>
            </a:r>
            <a:endParaRPr lang="en-US" altLang="ko-KR" sz="3600" i="1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Sans Pro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스마트함을 더하다</a:t>
            </a:r>
            <a:endParaRPr lang="en-US" altLang="ko-KR" sz="3600" i="1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Sans Pro" charset="0"/>
            </a:endParaRPr>
          </a:p>
          <a:p>
            <a:pPr>
              <a:lnSpc>
                <a:spcPct val="150000"/>
              </a:lnSpc>
            </a:pPr>
            <a:r>
              <a:rPr lang="en-US" sz="3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</p:txBody>
      </p:sp>
      <p:sp>
        <p:nvSpPr>
          <p:cNvPr id="2" name="육각형 1"/>
          <p:cNvSpPr/>
          <p:nvPr/>
        </p:nvSpPr>
        <p:spPr>
          <a:xfrm rot="5400000">
            <a:off x="2662841" y="1926015"/>
            <a:ext cx="3549600" cy="30600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8937" y="2517296"/>
            <a:ext cx="1697408" cy="1877437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8800" b="1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</a:t>
            </a:r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ko-KR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>
            <a:fillRect/>
          </a:stretch>
        </p:blipFill>
        <p:spPr>
          <a:xfrm>
            <a:off x="8916450" y="3952"/>
            <a:ext cx="15501279" cy="13716000"/>
          </a:xfrm>
        </p:spPr>
      </p:pic>
      <p:sp>
        <p:nvSpPr>
          <p:cNvPr id="8" name="Rectangle 7"/>
          <p:cNvSpPr/>
          <p:nvPr/>
        </p:nvSpPr>
        <p:spPr>
          <a:xfrm>
            <a:off x="8916450" y="3952"/>
            <a:ext cx="15501280" cy="13716000"/>
          </a:xfrm>
          <a:prstGeom prst="rect">
            <a:avLst/>
          </a:prstGeom>
          <a:solidFill>
            <a:schemeClr val="tx2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39749" y="3317886"/>
            <a:ext cx="6175608" cy="7047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8409" y="4624766"/>
            <a:ext cx="4397359" cy="191334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ko-KR" altLang="en-US" sz="6600" b="1" spc="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발상의 시작</a:t>
            </a:r>
            <a:endParaRPr lang="en-US" altLang="ko-KR" sz="6600" b="1" spc="200" dirty="0" smtClean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>
              <a:lnSpc>
                <a:spcPts val="7060"/>
              </a:lnSpc>
            </a:pPr>
            <a:r>
              <a:rPr lang="ko-KR" altLang="en-US" sz="3200" b="1" spc="200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실버</a:t>
            </a:r>
            <a:r>
              <a:rPr lang="ko-KR" altLang="en-US" sz="3200" b="1" spc="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 시장의 확대</a:t>
            </a:r>
            <a:endParaRPr lang="en-US" sz="3200" b="1" spc="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3901586" y="6922304"/>
            <a:ext cx="5531005" cy="24389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스마트 시대</a:t>
            </a:r>
            <a:r>
              <a:rPr lang="en-US" altLang="ko-KR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왜 노인들의 보행 보조기는 아날로그인가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97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911307" y="1147209"/>
            <a:ext cx="6586675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APP INVENTOR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58" y="3281179"/>
            <a:ext cx="20198279" cy="4638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" y="8076057"/>
            <a:ext cx="22447329" cy="3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8911307" y="1147209"/>
            <a:ext cx="6586675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APP INVENTOR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0945095" y="242819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48963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77" y="2428194"/>
            <a:ext cx="17931853" cy="103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9543655" y="6329894"/>
            <a:ext cx="5258748" cy="966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spc="1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THANK YOU</a:t>
            </a:r>
            <a:endParaRPr lang="en-US" sz="5400" b="1" spc="10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/>
          <p:cNvSpPr txBox="1">
            <a:spLocks/>
          </p:cNvSpPr>
          <p:nvPr/>
        </p:nvSpPr>
        <p:spPr>
          <a:xfrm>
            <a:off x="2882706" y="9634123"/>
            <a:ext cx="8628937" cy="180171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실종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도난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사고로부터 빠른 대처가 가능합니다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en-US" sz="3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1567" y="8726937"/>
            <a:ext cx="5570756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8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사용자 위치 추적 기능</a:t>
            </a:r>
            <a:endParaRPr lang="en-US" sz="4800" b="1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882706" y="6049982"/>
            <a:ext cx="8204388" cy="180171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오르막길을 오를 때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짐이 많을 때 보행을 보조해줍니다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  <a:endParaRPr lang="en-US" sz="3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1567" y="5142796"/>
            <a:ext cx="8159606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8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전동 </a:t>
            </a:r>
            <a:r>
              <a:rPr lang="ko-KR" altLang="en-US" sz="4800" b="1" dirty="0" err="1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휠을</a:t>
            </a:r>
            <a:r>
              <a:rPr lang="ko-KR" altLang="en-US" sz="48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 통한 더 나은 보행 보조</a:t>
            </a:r>
            <a:endParaRPr lang="en-US" sz="4800" b="1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7" name="Shape 2563"/>
          <p:cNvSpPr/>
          <p:nvPr/>
        </p:nvSpPr>
        <p:spPr>
          <a:xfrm>
            <a:off x="1779146" y="527896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Shape 2588"/>
          <p:cNvSpPr/>
          <p:nvPr/>
        </p:nvSpPr>
        <p:spPr>
          <a:xfrm>
            <a:off x="1779146" y="8888491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6" name="TextBox 15"/>
          <p:cNvSpPr txBox="1"/>
          <p:nvPr/>
        </p:nvSpPr>
        <p:spPr>
          <a:xfrm>
            <a:off x="3142515" y="1860887"/>
            <a:ext cx="5901552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ko-KR" sz="6600" b="1" spc="2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Our </a:t>
            </a:r>
            <a:r>
              <a:rPr lang="en-US" altLang="ko-KR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Products</a:t>
            </a:r>
            <a:endParaRPr lang="en-US" altLang="ko-KR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936785" y="3160582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86316" y="1398480"/>
            <a:ext cx="3810660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>
                <a:solidFill>
                  <a:schemeClr val="bg2">
                    <a:lumMod val="75000"/>
                  </a:schemeClr>
                </a:solidFill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altLang="ko-KR" sz="2800" spc="600" dirty="0">
              <a:solidFill>
                <a:schemeClr val="bg2">
                  <a:lumMod val="75000"/>
                </a:schemeClr>
              </a:solidFill>
              <a:ea typeface="나눔스퀘어 ExtraBold" panose="020B0600000101010101" pitchFamily="50" charset="-127"/>
              <a:cs typeface="Montserrat" charset="0"/>
            </a:endParaRP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4" r="23832"/>
          <a:stretch/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-10300" r="63880" b="-7901"/>
          <a:stretch/>
        </p:blipFill>
        <p:spPr/>
      </p:pic>
      <p:pic>
        <p:nvPicPr>
          <p:cNvPr id="5" name="그림 개체 틀 4"/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r="17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11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69897" y="1147209"/>
            <a:ext cx="5869492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Our Strength</a:t>
            </a:r>
            <a:endParaRPr lang="en-US" sz="6600" b="1" spc="2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48965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bg2">
                    <a:lumMod val="75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bg2">
                  <a:lumMod val="75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805" y="4236733"/>
            <a:ext cx="5939446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1.  </a:t>
            </a:r>
            <a:r>
              <a:rPr lang="ko-KR" alt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간단한 조작법</a:t>
            </a:r>
            <a:endParaRPr lang="en-US" sz="6600" b="1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1769104" y="3940593"/>
            <a:ext cx="11090896" cy="17154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터치 센서를 사용해 간단한 기계 조작</a:t>
            </a:r>
            <a:endParaRPr lang="en-US" altLang="ko-KR" sz="3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  <a:p>
            <a:pPr algn="l">
              <a:lnSpc>
                <a:spcPct val="10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손잡이를 잡는다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바퀴가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굴러간다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편하게 걷는다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r="6966"/>
          <a:stretch>
            <a:fillRect/>
          </a:stretch>
        </p:blipFill>
        <p:spPr/>
      </p:pic>
      <p:pic>
        <p:nvPicPr>
          <p:cNvPr id="15" name="그림 개체 틀 1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r="18991"/>
          <a:stretch>
            <a:fillRect/>
          </a:stretch>
        </p:blipFill>
        <p:spPr/>
      </p:pic>
      <p:pic>
        <p:nvPicPr>
          <p:cNvPr id="19" name="그림 개체 틀 18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" t="19895" r="-219" b="2782"/>
          <a:stretch/>
        </p:blipFill>
        <p:spPr/>
      </p:pic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오른쪽 화살표 27"/>
          <p:cNvSpPr/>
          <p:nvPr/>
        </p:nvSpPr>
        <p:spPr>
          <a:xfrm>
            <a:off x="615462" y="9790769"/>
            <a:ext cx="22578646" cy="820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69895" y="1147209"/>
            <a:ext cx="5869492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ko-KR" sz="6600" b="1" spc="2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Our Strength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48965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bg2">
                    <a:lumMod val="75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bg2">
                  <a:lumMod val="75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0305" y="4908777"/>
            <a:ext cx="8408071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2. </a:t>
            </a:r>
            <a:r>
              <a:rPr lang="ko-KR" altLang="en-US" sz="6600" b="1" dirty="0" err="1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보속에</a:t>
            </a:r>
            <a:r>
              <a:rPr lang="ko-KR" alt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 따른 속도 조절</a:t>
            </a:r>
            <a:endParaRPr lang="en-US" sz="6600" b="1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2452710" y="4937470"/>
            <a:ext cx="10414827" cy="10506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상황에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따라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사용자에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따라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6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푸쉬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한 번으로 속도 </a:t>
            </a: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조절</a:t>
            </a:r>
            <a:endParaRPr lang="en-US" altLang="ko-KR" sz="3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38954" y="8018584"/>
            <a:ext cx="4176000" cy="4176000"/>
            <a:chOff x="3938954" y="8018584"/>
            <a:chExt cx="4176000" cy="4176000"/>
          </a:xfrm>
        </p:grpSpPr>
        <p:sp>
          <p:nvSpPr>
            <p:cNvPr id="18" name="타원 17"/>
            <p:cNvSpPr/>
            <p:nvPr/>
          </p:nvSpPr>
          <p:spPr>
            <a:xfrm>
              <a:off x="3938954" y="8018584"/>
              <a:ext cx="4176000" cy="4176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241301" y="8306584"/>
              <a:ext cx="3600000" cy="36000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2"/>
          <a:stretch/>
        </p:blipFill>
        <p:spPr>
          <a:xfrm>
            <a:off x="4168460" y="8530255"/>
            <a:ext cx="3716988" cy="315265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6361725" y="8018584"/>
            <a:ext cx="4176000" cy="4176000"/>
            <a:chOff x="3938954" y="8018584"/>
            <a:chExt cx="4176000" cy="4176000"/>
          </a:xfrm>
        </p:grpSpPr>
        <p:sp>
          <p:nvSpPr>
            <p:cNvPr id="23" name="타원 22"/>
            <p:cNvSpPr/>
            <p:nvPr/>
          </p:nvSpPr>
          <p:spPr>
            <a:xfrm>
              <a:off x="3938954" y="8018584"/>
              <a:ext cx="4176000" cy="4176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4241301" y="8306584"/>
              <a:ext cx="3600000" cy="36000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50339" y="8018584"/>
            <a:ext cx="4176000" cy="4176000"/>
            <a:chOff x="3938954" y="8018584"/>
            <a:chExt cx="4176000" cy="4176000"/>
          </a:xfrm>
        </p:grpSpPr>
        <p:sp>
          <p:nvSpPr>
            <p:cNvPr id="26" name="타원 25"/>
            <p:cNvSpPr/>
            <p:nvPr/>
          </p:nvSpPr>
          <p:spPr>
            <a:xfrm>
              <a:off x="3938954" y="8018584"/>
              <a:ext cx="4176000" cy="4176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241301" y="8306584"/>
              <a:ext cx="3600000" cy="36000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" r="989" b="14682"/>
          <a:stretch/>
        </p:blipFill>
        <p:spPr>
          <a:xfrm>
            <a:off x="10541178" y="8530255"/>
            <a:ext cx="3511508" cy="29959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33" b="15233"/>
          <a:stretch/>
        </p:blipFill>
        <p:spPr>
          <a:xfrm>
            <a:off x="16531097" y="8175207"/>
            <a:ext cx="3462612" cy="34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69895" y="1147209"/>
            <a:ext cx="5869492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altLang="ko-KR" sz="6600" b="1" spc="2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Our Strength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48965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bg2">
                    <a:lumMod val="75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bg2">
                  <a:lumMod val="75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6383" y="5638209"/>
            <a:ext cx="7638630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3. </a:t>
            </a:r>
            <a:r>
              <a:rPr lang="ko-KR" alt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사용자의 위치 확인</a:t>
            </a:r>
            <a:r>
              <a:rPr lang="en-US" sz="6600" b="1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 </a:t>
            </a:r>
            <a:endParaRPr lang="en-US" sz="6600" b="1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09686" y="7925647"/>
            <a:ext cx="10032024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빈번히 일어나는 노인 보행자 사고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위치 확인 서비스를 통한 걱정으로부터의 해방</a:t>
            </a:r>
            <a:r>
              <a:rPr lang="en-US" altLang="ko-KR" sz="3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  <a:endParaRPr lang="en-US" sz="3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17" y="1709277"/>
            <a:ext cx="5568893" cy="1144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9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-121" r="12215" b="121"/>
          <a:stretch/>
        </p:blipFill>
        <p:spPr/>
      </p:pic>
      <p:sp>
        <p:nvSpPr>
          <p:cNvPr id="18" name="Subtitle 2"/>
          <p:cNvSpPr txBox="1">
            <a:spLocks/>
          </p:cNvSpPr>
          <p:nvPr/>
        </p:nvSpPr>
        <p:spPr>
          <a:xfrm>
            <a:off x="1470872" y="6229752"/>
            <a:ext cx="5933538" cy="376891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i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노인들의 보행 보조기에</a:t>
            </a:r>
            <a:endParaRPr lang="en-US" altLang="ko-KR" sz="3600" i="1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Sans Pro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스마트함을 더하다</a:t>
            </a:r>
            <a:endParaRPr lang="en-US" altLang="ko-KR" sz="3600" i="1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Sans Pro" charset="0"/>
            </a:endParaRPr>
          </a:p>
          <a:p>
            <a:pPr>
              <a:lnSpc>
                <a:spcPct val="150000"/>
              </a:lnSpc>
            </a:pPr>
            <a:r>
              <a:rPr lang="en-US" sz="360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</p:txBody>
      </p:sp>
      <p:sp>
        <p:nvSpPr>
          <p:cNvPr id="2" name="육각형 1"/>
          <p:cNvSpPr/>
          <p:nvPr/>
        </p:nvSpPr>
        <p:spPr>
          <a:xfrm rot="5400000">
            <a:off x="2662841" y="1926015"/>
            <a:ext cx="3549600" cy="30600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8937" y="2517296"/>
            <a:ext cx="1697408" cy="1877437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800" dirty="0" smtClean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8800" b="1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</a:t>
            </a:r>
            <a:r>
              <a:rPr lang="en-US" altLang="ko-KR" sz="8800" dirty="0" smtClean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ko-KR" altLang="en-US" sz="88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76369" y="-16329"/>
            <a:ext cx="15501280" cy="13716000"/>
          </a:xfrm>
          <a:prstGeom prst="rect">
            <a:avLst/>
          </a:prstGeom>
          <a:solidFill>
            <a:schemeClr val="tx2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39749" y="3317886"/>
            <a:ext cx="6175608" cy="7047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70867" y="4621400"/>
            <a:ext cx="5192448" cy="19200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ko-KR" altLang="en-US" sz="6600" b="1" spc="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기존 제품과의</a:t>
            </a:r>
            <a:endParaRPr lang="en-US" altLang="ko-KR" sz="6600" b="1" spc="200" dirty="0" smtClean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  <a:p>
            <a:pPr algn="ctr">
              <a:lnSpc>
                <a:spcPts val="7060"/>
              </a:lnSpc>
            </a:pPr>
            <a:r>
              <a:rPr lang="ko-KR" altLang="en-US" sz="6600" b="1" spc="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차별성</a:t>
            </a:r>
            <a:endParaRPr lang="en-US" sz="3200" b="1" spc="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3901586" y="6922304"/>
            <a:ext cx="5531005" cy="25374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어떤 제품이 있고</a:t>
            </a:r>
            <a:endParaRPr lang="en-US" altLang="ko-KR" sz="3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어떤 점이 다른가</a:t>
            </a:r>
            <a:r>
              <a:rPr lang="en-US" altLang="ko-KR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?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0586" y="2008413"/>
            <a:ext cx="21521057" cy="10091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780729" y="2743200"/>
            <a:ext cx="5887844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64214" y="2743200"/>
            <a:ext cx="5887844" cy="8430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2631" y="3452109"/>
            <a:ext cx="4119654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Difference</a:t>
            </a:r>
            <a:endParaRPr lang="en-US" sz="5400" b="1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1876" y="4482790"/>
            <a:ext cx="10166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riangle 5"/>
          <p:cNvSpPr/>
          <p:nvPr/>
        </p:nvSpPr>
        <p:spPr>
          <a:xfrm rot="5400000">
            <a:off x="2584332" y="5144631"/>
            <a:ext cx="206968" cy="1784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21630" y="5045709"/>
            <a:ext cx="5332551" cy="5494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0"/>
              </a:lnSpc>
            </a:pPr>
            <a:r>
              <a:rPr lang="en-US" sz="3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LG </a:t>
            </a:r>
            <a:r>
              <a:rPr lang="ko-KR" altLang="en-US" sz="36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스마트 </a:t>
            </a:r>
            <a:r>
              <a:rPr lang="ko-KR" altLang="en-US" sz="3600" b="1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Sans Pro" charset="0"/>
              </a:rPr>
              <a:t>워커</a:t>
            </a:r>
            <a:endParaRPr lang="en-US" sz="3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Sans Pr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21630" y="6042305"/>
            <a:ext cx="62441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손잡이를 밀어 전동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구동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의자로 변경해 전동 휠체어처럼 탑승 가능</a:t>
            </a:r>
            <a:endParaRPr lang="en-US" altLang="ko-KR" sz="3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무게</a:t>
            </a:r>
            <a:r>
              <a:rPr lang="en-US" altLang="ko-KR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부피 등으로 인해 대중적으로 사용하기에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어려움</a:t>
            </a:r>
            <a:endParaRPr lang="en-US" altLang="ko-KR" sz="3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3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 보행 보조 기능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개체 틀 31"/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r="4030"/>
          <a:stretch>
            <a:fillRect/>
          </a:stretch>
        </p:blipFill>
        <p:spPr/>
      </p:pic>
      <p:pic>
        <p:nvPicPr>
          <p:cNvPr id="26" name="그림 개체 틀 25"/>
          <p:cNvPicPr>
            <a:picLocks noGrp="1" noChangeAspect="1"/>
          </p:cNvPicPr>
          <p:nvPr>
            <p:ph type="pic" sz="quarter" idx="5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r="5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60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164864" y="6173723"/>
            <a:ext cx="9692077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000" b="1" spc="300" dirty="0" err="1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심박수</a:t>
            </a:r>
            <a:r>
              <a:rPr lang="en-US" altLang="ko-KR" sz="4000" b="1" spc="300" dirty="0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, </a:t>
            </a:r>
            <a:r>
              <a:rPr lang="ko-KR" altLang="en-US" sz="4000" b="1" spc="300" dirty="0" err="1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걸음수</a:t>
            </a:r>
            <a:r>
              <a:rPr lang="ko-KR" altLang="en-US" sz="4000" b="1" spc="300" dirty="0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 측정을 통한 </a:t>
            </a:r>
            <a:r>
              <a:rPr lang="ko-KR" altLang="en-US" sz="4000" b="1" spc="300" dirty="0" err="1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헬스케어</a:t>
            </a:r>
            <a:r>
              <a:rPr lang="ko-KR" altLang="en-US" sz="4000" b="1" spc="300" dirty="0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 효과</a:t>
            </a:r>
            <a:endParaRPr lang="en-US" altLang="ko-KR" sz="4000" b="1" spc="300" dirty="0">
              <a:solidFill>
                <a:schemeClr val="tx2"/>
              </a:solidFill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4016003" y="4138713"/>
            <a:ext cx="8334629" cy="16969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사고 등으로 보행 보조기에 충격이 가해지면 보호자에게 사용자의 위치 알림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4864" y="3534370"/>
            <a:ext cx="6789038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000" b="1" spc="300" dirty="0" smtClean="0">
                <a:solidFill>
                  <a:schemeClr val="tx2"/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충격 감지 및 보호자에게 알림</a:t>
            </a:r>
            <a:endParaRPr lang="en-US" sz="4000" b="1" spc="300" dirty="0">
              <a:solidFill>
                <a:schemeClr val="tx2"/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16" name="Shape 2563"/>
          <p:cNvSpPr/>
          <p:nvPr/>
        </p:nvSpPr>
        <p:spPr>
          <a:xfrm>
            <a:off x="12912443" y="939361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588"/>
          <p:cNvSpPr/>
          <p:nvPr/>
        </p:nvSpPr>
        <p:spPr>
          <a:xfrm>
            <a:off x="12912443" y="6459187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TextBox 18"/>
          <p:cNvSpPr txBox="1"/>
          <p:nvPr/>
        </p:nvSpPr>
        <p:spPr>
          <a:xfrm>
            <a:off x="15663306" y="1147209"/>
            <a:ext cx="4381328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600" b="1" spc="2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Our Goals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998302" y="684802"/>
            <a:ext cx="370806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800" spc="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스마트 보행 보조기</a:t>
            </a:r>
            <a:endParaRPr lang="en-US" sz="2800" spc="600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26" name="Shape 2629"/>
          <p:cNvSpPr/>
          <p:nvPr/>
        </p:nvSpPr>
        <p:spPr>
          <a:xfrm>
            <a:off x="12912443" y="3608984"/>
            <a:ext cx="558810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r="20719"/>
          <a:stretch>
            <a:fillRect/>
          </a:stretch>
        </p:blipFill>
        <p:spPr/>
      </p:pic>
      <p:sp>
        <p:nvSpPr>
          <p:cNvPr id="27" name="Rectangle 7"/>
          <p:cNvSpPr/>
          <p:nvPr/>
        </p:nvSpPr>
        <p:spPr>
          <a:xfrm>
            <a:off x="0" y="0"/>
            <a:ext cx="12154829" cy="13716000"/>
          </a:xfrm>
          <a:prstGeom prst="rect">
            <a:avLst/>
          </a:prstGeom>
          <a:solidFill>
            <a:schemeClr val="tx2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29" name="Rectangle 11"/>
          <p:cNvSpPr/>
          <p:nvPr/>
        </p:nvSpPr>
        <p:spPr>
          <a:xfrm>
            <a:off x="3090149" y="3718409"/>
            <a:ext cx="6175608" cy="7047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8812" y="5477175"/>
            <a:ext cx="4397358" cy="10095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ko-KR" altLang="en-US" sz="6600" b="1" spc="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 charset="0"/>
              </a:rPr>
              <a:t>발전 가능성</a:t>
            </a:r>
            <a:endParaRPr lang="en-US" sz="6600" b="1" spc="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3451987" y="6809483"/>
            <a:ext cx="5531005" cy="24389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어떤 기능을 추가할 수 있을까</a:t>
            </a:r>
            <a:r>
              <a:rPr lang="en-US" altLang="ko-KR" sz="3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urce Sans Pro" charset="0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164864" y="8983906"/>
            <a:ext cx="7999306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4000" b="1" spc="300" dirty="0" smtClean="0">
                <a:solidFill>
                  <a:schemeClr val="tx2"/>
                </a:solidFill>
                <a:ea typeface="나눔스퀘어 ExtraBold" panose="020B0600000101010101" pitchFamily="50" charset="-127"/>
                <a:cs typeface="Montserrat" charset="0"/>
              </a:rPr>
              <a:t>자녀의 목소리로 날씨 및 할일 알림</a:t>
            </a:r>
            <a:endParaRPr lang="en-US" altLang="ko-KR" sz="4000" b="1" spc="300" dirty="0">
              <a:solidFill>
                <a:schemeClr val="tx2"/>
              </a:solidFill>
              <a:ea typeface="나눔스퀘어 ExtraBold" panose="020B0600000101010101" pitchFamily="50" charset="-127"/>
              <a:cs typeface="Montserrat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4016003" y="6858000"/>
            <a:ext cx="9088918" cy="162589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기준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2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심박수를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초과할 시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알림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일일 운동량을 설정한 후 </a:t>
            </a:r>
            <a:r>
              <a:rPr lang="ko-KR" altLang="en-US" sz="320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걸음수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측정을 통해 규칙적인 운동에 도움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4016003" y="9691523"/>
            <a:ext cx="9284868" cy="24356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자녀의 목소리를 녹음해 외출 전 날씨 정보나 가스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밸브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,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수도 잠금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등에 대해 알려줌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  <a:r>
              <a:rPr lang="en-US" altLang="ko-KR" sz="3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친근한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목소리로 정서적 효과 기대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ource Sans Pro" charset="0"/>
              </a:rPr>
              <a:t>.</a:t>
            </a:r>
            <a:endParaRPr lang="en-US" sz="3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35795</TotalTime>
  <Words>366</Words>
  <Application>Microsoft Office PowerPoint</Application>
  <PresentationFormat>사용자 지정</PresentationFormat>
  <Paragraphs>120</Paragraphs>
  <Slides>22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40" baseType="lpstr">
      <vt:lpstr>Lato Light</vt:lpstr>
      <vt:lpstr>Montserrat Light</vt:lpstr>
      <vt:lpstr>나눔스퀘어 ExtraBold</vt:lpstr>
      <vt:lpstr>Bebas Neue</vt:lpstr>
      <vt:lpstr>Calibri Light</vt:lpstr>
      <vt:lpstr>Montserrat Hairline</vt:lpstr>
      <vt:lpstr>나눔스퀘어</vt:lpstr>
      <vt:lpstr>210 맨발의청춘 B</vt:lpstr>
      <vt:lpstr>Montserrat</vt:lpstr>
      <vt:lpstr>Source Sans Pro Light</vt:lpstr>
      <vt:lpstr>Lato</vt:lpstr>
      <vt:lpstr>맑은 고딕 Semilight</vt:lpstr>
      <vt:lpstr>맑은 고딕</vt:lpstr>
      <vt:lpstr>Source Sans Pro</vt:lpstr>
      <vt:lpstr>Arial</vt:lpstr>
      <vt:lpstr>Gill Sans</vt:lpstr>
      <vt:lpstr>나눔스퀘어 Bold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MONKEYSTATION</dc:creator>
  <cp:lastModifiedBy>sag06051@naver.com</cp:lastModifiedBy>
  <cp:revision>6427</cp:revision>
  <dcterms:created xsi:type="dcterms:W3CDTF">2014-11-12T21:47:38Z</dcterms:created>
  <dcterms:modified xsi:type="dcterms:W3CDTF">2019-09-29T17:19:22Z</dcterms:modified>
</cp:coreProperties>
</file>